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32918400"/>
  <p:notesSz cx="6858000" cy="9144000"/>
  <p:defaultTextStyle>
    <a:defPPr>
      <a:defRPr lang="en-US"/>
    </a:defPPr>
    <a:lvl1pPr marL="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28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568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852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7136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142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570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9989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4273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9DB8"/>
    <a:srgbClr val="F5A617"/>
    <a:srgbClr val="CAE8EE"/>
    <a:srgbClr val="3CA2B6"/>
    <a:srgbClr val="3AB8B2"/>
    <a:srgbClr val="76D4D0"/>
    <a:srgbClr val="51B91D"/>
    <a:srgbClr val="70B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326" y="-126"/>
      </p:cViewPr>
      <p:guideLst>
        <p:guide orient="horz" pos="1036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32E-3"/>
          <c:y val="2.8505249343832022E-2"/>
          <c:w val="0.92340441819772523"/>
          <c:h val="0.9402447506561679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51B91D"/>
            </a:solidFill>
            <a:ln w="15875">
              <a:solidFill>
                <a:schemeClr val="tx1"/>
              </a:solidFill>
            </a:ln>
          </c:spPr>
          <c:explosion val="233"/>
          <c:dPt>
            <c:idx val="0"/>
            <c:bubble3D val="0"/>
            <c:spPr>
              <a:solidFill>
                <a:srgbClr val="51B91D"/>
              </a:solidFill>
              <a:ln w="85725"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7.5</c:v>
                </c:pt>
                <c:pt idx="1">
                  <c:v>2.5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0.66647</cdr:x>
      <cdr:y>0.74555</cdr:y>
    </cdr:from>
    <cdr:to>
      <cdr:x>0.86312</cdr:x>
      <cdr:y>0.77055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88343" y="9089707"/>
          <a:ext cx="359633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latin typeface="Palatino Linotype" pitchFamily="18" charset="0"/>
            </a:rPr>
            <a:t>(</a:t>
          </a:r>
          <a:r>
            <a:rPr lang="en-US" sz="1600" i="1" dirty="0" smtClean="0">
              <a:latin typeface="Palatino Linotype" pitchFamily="18" charset="0"/>
            </a:rPr>
            <a:t>“</a:t>
          </a:r>
          <a:r>
            <a:rPr lang="en-US" sz="1600" dirty="0" smtClean="0">
              <a:latin typeface="Palatino Linotype" pitchFamily="18" charset="0"/>
            </a:rPr>
            <a:t>Engineers </a:t>
          </a:r>
          <a:r>
            <a:rPr lang="en-US" sz="1600" dirty="0">
              <a:latin typeface="Palatino Linotype" pitchFamily="18" charset="0"/>
            </a:rPr>
            <a:t>more involved," </a:t>
          </a:r>
          <a:r>
            <a:rPr lang="en-US" sz="1600" dirty="0" smtClean="0">
              <a:latin typeface="Palatino Linotype" pitchFamily="18" charset="0"/>
            </a:rPr>
            <a:t>2012)</a:t>
          </a:r>
          <a:endParaRPr lang="en-US" sz="1600" dirty="0">
            <a:latin typeface="Palatino Linotype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0226042"/>
            <a:ext cx="2331720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8653760"/>
            <a:ext cx="1920240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2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8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6324600"/>
            <a:ext cx="185166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6324600"/>
            <a:ext cx="5509260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8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8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1153122"/>
            <a:ext cx="23317200" cy="6537960"/>
          </a:xfrm>
        </p:spPr>
        <p:txBody>
          <a:bodyPr anchor="t"/>
          <a:lstStyle>
            <a:lvl1pPr algn="l">
              <a:defRPr sz="1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3952225"/>
            <a:ext cx="23317200" cy="7200898"/>
          </a:xfrm>
        </p:spPr>
        <p:txBody>
          <a:bodyPr anchor="b"/>
          <a:lstStyle>
            <a:lvl1pPr marL="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1pPr>
            <a:lvl2pPr marL="172428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44856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517285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89713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6214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4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36865560"/>
            <a:ext cx="36804600" cy="10427970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36865560"/>
            <a:ext cx="36804600" cy="10427970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18262"/>
            <a:ext cx="2468880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368542"/>
            <a:ext cx="12120564" cy="307085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0439400"/>
            <a:ext cx="12120564" cy="1896618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7368542"/>
            <a:ext cx="12125325" cy="307085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0439400"/>
            <a:ext cx="12125325" cy="1896618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1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0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310640"/>
            <a:ext cx="9024939" cy="5577840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310643"/>
            <a:ext cx="15335250" cy="28094942"/>
          </a:xfrm>
        </p:spPr>
        <p:txBody>
          <a:bodyPr/>
          <a:lstStyle>
            <a:lvl1pPr>
              <a:defRPr sz="12100"/>
            </a:lvl1pPr>
            <a:lvl2pPr>
              <a:defRPr sz="10600"/>
            </a:lvl2pPr>
            <a:lvl3pPr>
              <a:defRPr sz="91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6888483"/>
            <a:ext cx="9024939" cy="22517102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3042880"/>
            <a:ext cx="16459200" cy="2720342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2941320"/>
            <a:ext cx="16459200" cy="19751040"/>
          </a:xfrm>
        </p:spPr>
        <p:txBody>
          <a:bodyPr/>
          <a:lstStyle>
            <a:lvl1pPr marL="0" indent="0">
              <a:buNone/>
              <a:defRPr sz="12100"/>
            </a:lvl1pPr>
            <a:lvl2pPr marL="1724284" indent="0">
              <a:buNone/>
              <a:defRPr sz="10600"/>
            </a:lvl2pPr>
            <a:lvl3pPr marL="3448568" indent="0">
              <a:buNone/>
              <a:defRPr sz="9100"/>
            </a:lvl3pPr>
            <a:lvl4pPr marL="5172852" indent="0">
              <a:buNone/>
              <a:defRPr sz="7500"/>
            </a:lvl4pPr>
            <a:lvl5pPr marL="6897136" indent="0">
              <a:buNone/>
              <a:defRPr sz="7500"/>
            </a:lvl5pPr>
            <a:lvl6pPr marL="8621420" indent="0">
              <a:buNone/>
              <a:defRPr sz="7500"/>
            </a:lvl6pPr>
            <a:lvl7pPr marL="10345704" indent="0">
              <a:buNone/>
              <a:defRPr sz="7500"/>
            </a:lvl7pPr>
            <a:lvl8pPr marL="12069989" indent="0">
              <a:buNone/>
              <a:defRPr sz="7500"/>
            </a:lvl8pPr>
            <a:lvl9pPr marL="13794273" indent="0">
              <a:buNone/>
              <a:defRPr sz="7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5763222"/>
            <a:ext cx="16459200" cy="3863338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9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318262"/>
            <a:ext cx="24688800" cy="5486400"/>
          </a:xfrm>
          <a:prstGeom prst="rect">
            <a:avLst/>
          </a:prstGeom>
        </p:spPr>
        <p:txBody>
          <a:bodyPr vert="horz" lIns="344857" tIns="172428" rIns="344857" bIns="1724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7680963"/>
            <a:ext cx="24688800" cy="21724622"/>
          </a:xfrm>
          <a:prstGeom prst="rect">
            <a:avLst/>
          </a:prstGeom>
        </p:spPr>
        <p:txBody>
          <a:bodyPr vert="horz" lIns="344857" tIns="172428" rIns="344857" bIns="1724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0510482"/>
            <a:ext cx="640080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EDAD7-835D-4B2E-8861-83B85D554EC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0510482"/>
            <a:ext cx="868680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0510482"/>
            <a:ext cx="640080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9250-1424-45F9-90F2-D7777585F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48568" rtl="0" eaLnBrk="1" latinLnBrk="0" hangingPunct="1">
        <a:spcBef>
          <a:spcPct val="0"/>
        </a:spcBef>
        <a:buNone/>
        <a:defRPr sz="1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3213" indent="-1293213" algn="l" defTabSz="3448568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962" indent="-1077678" algn="l" defTabSz="3448568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710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94" indent="-862142" algn="l" defTabSz="3448568" rtl="0" eaLnBrk="1" latinLnBrk="0" hangingPunct="1">
        <a:spcBef>
          <a:spcPct val="20000"/>
        </a:spcBef>
        <a:buFont typeface="Arial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9278" indent="-862142" algn="l" defTabSz="3448568" rtl="0" eaLnBrk="1" latinLnBrk="0" hangingPunct="1">
        <a:spcBef>
          <a:spcPct val="20000"/>
        </a:spcBef>
        <a:buFont typeface="Arial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3562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7847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2131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6415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28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568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852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136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42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570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9989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4273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chart" Target="../charts/chart1.xml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ashockl@gmail.co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8" y="304800"/>
            <a:ext cx="26487521" cy="3216265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7380" y="7023319"/>
            <a:ext cx="8147385" cy="24314348"/>
          </a:xfrm>
          <a:prstGeom prst="rect">
            <a:avLst/>
          </a:prstGeom>
          <a:solidFill>
            <a:srgbClr val="76D4D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Palatino Linotype" pitchFamily="18" charset="0"/>
              </a:rPr>
              <a:t>SEEDS Mentoring </a:t>
            </a:r>
          </a:p>
          <a:p>
            <a:pPr algn="ctr"/>
            <a:endParaRPr lang="en-US" sz="5700" b="1" dirty="0" smtClean="0">
              <a:latin typeface="Palatino Linotype" pitchFamily="18" charset="0"/>
            </a:endParaRPr>
          </a:p>
          <a:p>
            <a:pPr algn="ctr"/>
            <a:endParaRPr lang="en-US" sz="5700" b="1" dirty="0">
              <a:latin typeface="Palatino Linotype" pitchFamily="18" charset="0"/>
            </a:endParaRPr>
          </a:p>
          <a:p>
            <a:pPr algn="ctr"/>
            <a:endParaRPr lang="en-US" sz="5700" b="1" dirty="0" smtClean="0">
              <a:latin typeface="Palatino Linotype" pitchFamily="18" charset="0"/>
            </a:endParaRPr>
          </a:p>
          <a:p>
            <a:pPr algn="ctr"/>
            <a:endParaRPr lang="en-US" sz="5700" b="1" dirty="0">
              <a:latin typeface="Palatino Linotype" pitchFamily="18" charset="0"/>
            </a:endParaRPr>
          </a:p>
          <a:p>
            <a:pPr algn="ctr"/>
            <a:endParaRPr lang="en-US" sz="5700" b="1" dirty="0" smtClean="0">
              <a:latin typeface="Palatino Linotype" pitchFamily="18" charset="0"/>
            </a:endParaRPr>
          </a:p>
          <a:p>
            <a:pPr algn="ctr"/>
            <a:endParaRPr lang="en-US" sz="5700" b="1" dirty="0">
              <a:latin typeface="Palatino Linotype" pitchFamily="18" charset="0"/>
            </a:endParaRPr>
          </a:p>
          <a:p>
            <a:pPr algn="ctr"/>
            <a:endParaRPr lang="en-US" sz="5700" b="1" dirty="0" smtClean="0">
              <a:latin typeface="Palatino Linotype" pitchFamily="18" charset="0"/>
            </a:endParaRPr>
          </a:p>
          <a:p>
            <a:pPr algn="ctr"/>
            <a:endParaRPr lang="en-US" sz="5700" b="1" dirty="0">
              <a:latin typeface="Palatino Linotype" pitchFamily="18" charset="0"/>
            </a:endParaRPr>
          </a:p>
          <a:p>
            <a:pPr algn="ctr"/>
            <a:endParaRPr lang="en-US" sz="4400" b="1" dirty="0">
              <a:latin typeface="Palatino Linotype" pitchFamily="18" charset="0"/>
            </a:endParaRPr>
          </a:p>
          <a:p>
            <a:pPr algn="ctr"/>
            <a:endParaRPr lang="en-US" sz="4400" b="1" dirty="0" smtClean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 smtClean="0">
              <a:latin typeface="Palatino Linotype" pitchFamily="18" charset="0"/>
            </a:endParaRPr>
          </a:p>
          <a:p>
            <a:pPr algn="ctr"/>
            <a:endParaRPr lang="en-US" sz="1800" b="1" dirty="0">
              <a:latin typeface="Palatino Linotype" pitchFamily="18" charset="0"/>
            </a:endParaRPr>
          </a:p>
          <a:p>
            <a:pPr algn="ctr"/>
            <a:r>
              <a:rPr lang="en-US" sz="6600" b="1" dirty="0" smtClean="0">
                <a:latin typeface="Palatino Linotype" pitchFamily="18" charset="0"/>
              </a:rPr>
              <a:t>Meaningful Mentor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600" dirty="0"/>
          </a:p>
          <a:p>
            <a:endParaRPr lang="en-US" sz="600" dirty="0" smtClean="0"/>
          </a:p>
          <a:p>
            <a:endParaRPr lang="en-US" sz="600" dirty="0"/>
          </a:p>
          <a:p>
            <a:endParaRPr lang="en-US" sz="600" dirty="0"/>
          </a:p>
          <a:p>
            <a:endParaRPr lang="en-US" sz="1000" dirty="0"/>
          </a:p>
          <a:p>
            <a:endParaRPr lang="en-US" sz="1000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430980845"/>
              </p:ext>
            </p:extLst>
          </p:nvPr>
        </p:nvGraphicFramePr>
        <p:xfrm>
          <a:off x="1622907" y="13084493"/>
          <a:ext cx="18288000" cy="121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682659"/>
            <a:ext cx="18907126" cy="5960309"/>
          </a:xfrm>
        </p:spPr>
        <p:txBody>
          <a:bodyPr>
            <a:normAutofit fontScale="90000"/>
          </a:bodyPr>
          <a:lstStyle/>
          <a:p>
            <a:r>
              <a:rPr lang="en-US" sz="17800" b="1" dirty="0" smtClean="0">
                <a:ln>
                  <a:solidFill>
                    <a:schemeClr val="tx1"/>
                  </a:solidFill>
                </a:ln>
                <a:solidFill>
                  <a:srgbClr val="3A9D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Sustainable Peer Mentoring: </a:t>
            </a:r>
            <a:r>
              <a:rPr lang="en-US" dirty="0" smtClean="0">
                <a:latin typeface="Palatino Linotype" pitchFamily="18" charset="0"/>
              </a:rPr>
              <a:t/>
            </a:r>
            <a:br>
              <a:rPr lang="en-US" dirty="0" smtClean="0">
                <a:latin typeface="Palatino Linotype" pitchFamily="18" charset="0"/>
              </a:rPr>
            </a:br>
            <a:r>
              <a:rPr lang="en-US" sz="12800" i="1" dirty="0" smtClean="0">
                <a:latin typeface="Palatino Linotype" pitchFamily="18" charset="0"/>
              </a:rPr>
              <a:t>Educate to Activate</a:t>
            </a:r>
            <a:endParaRPr lang="en-US" sz="12800" i="1" dirty="0">
              <a:latin typeface="Palatino Linotype" pitchFamily="18" charset="0"/>
            </a:endParaRPr>
          </a:p>
        </p:txBody>
      </p:sp>
      <p:pic>
        <p:nvPicPr>
          <p:cNvPr id="1026" name="Picture 2" descr="http://scholars.umd.edu/images/docs/transparent%20um%20informal%20se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4333875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cholars.umd.edu/images/docs/transparent%20scholars%20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1241" y="682659"/>
            <a:ext cx="4511654" cy="387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95260" y="6857999"/>
            <a:ext cx="15011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/>
              <a:t>Hannah Shockley</a:t>
            </a:r>
          </a:p>
          <a:p>
            <a:pPr algn="ctr"/>
            <a:r>
              <a:rPr lang="en-US" sz="4600" dirty="0" smtClean="0">
                <a:hlinkClick r:id="rId6"/>
              </a:rPr>
              <a:t>hashockl@gmail.com</a:t>
            </a:r>
            <a:endParaRPr lang="en-US" sz="4600" dirty="0" smtClean="0"/>
          </a:p>
          <a:p>
            <a:pPr algn="ctr"/>
            <a:r>
              <a:rPr lang="en-US" sz="4600" dirty="0" smtClean="0"/>
              <a:t>Environment, Technology and Economy</a:t>
            </a:r>
          </a:p>
          <a:p>
            <a:pPr algn="ctr"/>
            <a:r>
              <a:rPr lang="en-US" sz="4600" dirty="0" smtClean="0"/>
              <a:t>Chemical Engineering Major</a:t>
            </a:r>
            <a:endParaRPr lang="en-US" sz="4600" dirty="0"/>
          </a:p>
        </p:txBody>
      </p:sp>
      <p:sp>
        <p:nvSpPr>
          <p:cNvPr id="8" name="TextBox 7"/>
          <p:cNvSpPr txBox="1"/>
          <p:nvPr/>
        </p:nvSpPr>
        <p:spPr>
          <a:xfrm>
            <a:off x="18566685" y="7023319"/>
            <a:ext cx="8153400" cy="24445153"/>
          </a:xfrm>
          <a:prstGeom prst="rect">
            <a:avLst/>
          </a:prstGeom>
          <a:solidFill>
            <a:srgbClr val="76D4D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Palatino Linotype" pitchFamily="18" charset="0"/>
              </a:rPr>
              <a:t>Goals</a:t>
            </a:r>
          </a:p>
          <a:p>
            <a:pPr algn="ctr"/>
            <a:endParaRPr lang="en-US" sz="7200" b="1" dirty="0">
              <a:latin typeface="Palatino Linotype" pitchFamily="18" charset="0"/>
            </a:endParaRPr>
          </a:p>
          <a:p>
            <a:pPr algn="ctr"/>
            <a:endParaRPr lang="en-US" sz="7200" b="1" dirty="0" smtClean="0">
              <a:latin typeface="Palatino Linotype" pitchFamily="18" charset="0"/>
            </a:endParaRPr>
          </a:p>
          <a:p>
            <a:pPr algn="ctr"/>
            <a:endParaRPr lang="en-US" sz="7200" b="1" dirty="0">
              <a:latin typeface="Palatino Linotype" pitchFamily="18" charset="0"/>
            </a:endParaRPr>
          </a:p>
          <a:p>
            <a:pPr algn="ctr"/>
            <a:endParaRPr lang="en-US" sz="7200" b="1" dirty="0" smtClean="0">
              <a:latin typeface="Palatino Linotype" pitchFamily="18" charset="0"/>
            </a:endParaRPr>
          </a:p>
          <a:p>
            <a:pPr algn="ctr"/>
            <a:endParaRPr lang="en-US" sz="7200" b="1" dirty="0" smtClean="0">
              <a:latin typeface="Palatino Linotype" pitchFamily="18" charset="0"/>
            </a:endParaRPr>
          </a:p>
          <a:p>
            <a:pPr algn="ctr"/>
            <a:endParaRPr lang="en-US" sz="3000" b="1" dirty="0">
              <a:latin typeface="Palatino Linotype" pitchFamily="18" charset="0"/>
            </a:endParaRPr>
          </a:p>
          <a:p>
            <a:pPr algn="ctr"/>
            <a:endParaRPr lang="en-US" sz="3000" b="1" dirty="0" smtClean="0">
              <a:latin typeface="Palatino Linotype" pitchFamily="18" charset="0"/>
            </a:endParaRPr>
          </a:p>
          <a:p>
            <a:pPr algn="ctr"/>
            <a:r>
              <a:rPr lang="en-US" sz="7200" b="1" dirty="0" smtClean="0">
                <a:latin typeface="Palatino Linotype" pitchFamily="18" charset="0"/>
              </a:rPr>
              <a:t>Impact</a:t>
            </a:r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pPr algn="ctr"/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2400" dirty="0" smtClean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05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19174" y="8654716"/>
            <a:ext cx="7543800" cy="124033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Palatino Linotype" pitchFamily="18" charset="0"/>
              </a:rPr>
              <a:t>SEEDS</a:t>
            </a:r>
            <a:r>
              <a:rPr lang="en-US" sz="3200" dirty="0" smtClean="0">
                <a:latin typeface="Palatino Linotype" pitchFamily="18" charset="0"/>
              </a:rPr>
              <a:t>: </a:t>
            </a:r>
            <a:r>
              <a:rPr lang="en-US" sz="3200" b="1" u="sng" dirty="0" smtClean="0">
                <a:latin typeface="Palatino Linotype" pitchFamily="18" charset="0"/>
              </a:rPr>
              <a:t>S</a:t>
            </a:r>
            <a:r>
              <a:rPr lang="en-US" sz="3200" dirty="0" smtClean="0">
                <a:latin typeface="Palatino Linotype" pitchFamily="18" charset="0"/>
              </a:rPr>
              <a:t>uccessful </a:t>
            </a:r>
            <a:r>
              <a:rPr lang="en-US" sz="3200" b="1" u="sng" dirty="0">
                <a:latin typeface="Palatino Linotype" pitchFamily="18" charset="0"/>
              </a:rPr>
              <a:t>E</a:t>
            </a:r>
            <a:r>
              <a:rPr lang="en-US" sz="3200" dirty="0">
                <a:latin typeface="Palatino Linotype" pitchFamily="18" charset="0"/>
              </a:rPr>
              <a:t>ngineering </a:t>
            </a:r>
            <a:r>
              <a:rPr lang="en-US" sz="3200" b="1" u="sng" dirty="0">
                <a:latin typeface="Palatino Linotype" pitchFamily="18" charset="0"/>
              </a:rPr>
              <a:t>E</a:t>
            </a:r>
            <a:r>
              <a:rPr lang="en-US" sz="3200" dirty="0">
                <a:latin typeface="Palatino Linotype" pitchFamily="18" charset="0"/>
              </a:rPr>
              <a:t>ducation and </a:t>
            </a:r>
            <a:r>
              <a:rPr lang="en-US" sz="3200" b="1" u="sng" dirty="0">
                <a:latin typeface="Palatino Linotype" pitchFamily="18" charset="0"/>
              </a:rPr>
              <a:t>D</a:t>
            </a:r>
            <a:r>
              <a:rPr lang="en-US" sz="3200" dirty="0">
                <a:latin typeface="Palatino Linotype" pitchFamily="18" charset="0"/>
              </a:rPr>
              <a:t>evelopment </a:t>
            </a:r>
            <a:r>
              <a:rPr lang="en-US" sz="3200" b="1" u="sng" dirty="0" smtClean="0">
                <a:latin typeface="Palatino Linotype" pitchFamily="18" charset="0"/>
              </a:rPr>
              <a:t>S</a:t>
            </a:r>
            <a:r>
              <a:rPr lang="en-US" sz="3200" dirty="0" smtClean="0">
                <a:latin typeface="Palatino Linotype" pitchFamily="18" charset="0"/>
              </a:rPr>
              <a:t>upport</a:t>
            </a:r>
          </a:p>
          <a:p>
            <a:endParaRPr lang="en-US" sz="3200" dirty="0" smtClean="0">
              <a:latin typeface="Palatino Linotype" pitchFamily="18" charset="0"/>
            </a:endParaRPr>
          </a:p>
          <a:p>
            <a:r>
              <a:rPr lang="en-US" sz="3200" b="1" dirty="0" smtClean="0">
                <a:latin typeface="Palatino Linotype" pitchFamily="18" charset="0"/>
              </a:rPr>
              <a:t>Location: </a:t>
            </a:r>
            <a:r>
              <a:rPr lang="en-US" sz="3200" dirty="0" smtClean="0">
                <a:latin typeface="Palatino Linotype" pitchFamily="18" charset="0"/>
              </a:rPr>
              <a:t>University </a:t>
            </a:r>
            <a:r>
              <a:rPr lang="en-US" sz="3200" dirty="0">
                <a:latin typeface="Palatino Linotype" pitchFamily="18" charset="0"/>
              </a:rPr>
              <a:t>of Maryland </a:t>
            </a:r>
            <a:endParaRPr lang="en-US" sz="3200" dirty="0" smtClean="0">
              <a:latin typeface="Palatino Linotype" pitchFamily="18" charset="0"/>
            </a:endParaRPr>
          </a:p>
          <a:p>
            <a:r>
              <a:rPr lang="en-US" sz="3200" b="1" dirty="0" smtClean="0">
                <a:latin typeface="Palatino Linotype" pitchFamily="18" charset="0"/>
              </a:rPr>
              <a:t>Funded by: </a:t>
            </a:r>
            <a:r>
              <a:rPr lang="en-US" sz="3200" dirty="0" smtClean="0">
                <a:latin typeface="Palatino Linotype" pitchFamily="18" charset="0"/>
              </a:rPr>
              <a:t>National </a:t>
            </a:r>
            <a:r>
              <a:rPr lang="en-US" sz="3200" dirty="0">
                <a:latin typeface="Palatino Linotype" pitchFamily="18" charset="0"/>
              </a:rPr>
              <a:t>Science </a:t>
            </a:r>
            <a:r>
              <a:rPr lang="en-US" sz="3200" dirty="0" smtClean="0">
                <a:latin typeface="Palatino Linotype" pitchFamily="18" charset="0"/>
              </a:rPr>
              <a:t>Foundation</a:t>
            </a:r>
            <a:endParaRPr lang="en-US" sz="3200" dirty="0">
              <a:latin typeface="Palatino Linotype" pitchFamily="18" charset="0"/>
            </a:endParaRPr>
          </a:p>
          <a:p>
            <a:r>
              <a:rPr lang="en-US" sz="3200" b="1" dirty="0" smtClean="0">
                <a:latin typeface="Palatino Linotype" pitchFamily="18" charset="0"/>
              </a:rPr>
              <a:t>Program: </a:t>
            </a:r>
            <a:r>
              <a:rPr lang="en-US" sz="3200" dirty="0" smtClean="0">
                <a:latin typeface="Palatino Linotype" pitchFamily="18" charset="0"/>
              </a:rPr>
              <a:t>Peer </a:t>
            </a:r>
            <a:r>
              <a:rPr lang="en-US" sz="3200" dirty="0">
                <a:latin typeface="Palatino Linotype" pitchFamily="18" charset="0"/>
              </a:rPr>
              <a:t>mentoring for incoming freshmen </a:t>
            </a:r>
            <a:r>
              <a:rPr lang="en-US" sz="3200" dirty="0" smtClean="0">
                <a:latin typeface="Palatino Linotype" pitchFamily="18" charset="0"/>
              </a:rPr>
              <a:t>engineers</a:t>
            </a:r>
            <a:endParaRPr lang="en-US" sz="3200" dirty="0">
              <a:latin typeface="Palatino Linotype" pitchFamily="18" charset="0"/>
            </a:endParaRPr>
          </a:p>
          <a:p>
            <a:endParaRPr lang="en-US" sz="2400" dirty="0">
              <a:latin typeface="Palatino Linotype" pitchFamily="18" charset="0"/>
            </a:endParaRPr>
          </a:p>
          <a:p>
            <a:endParaRPr lang="en-US" sz="2400" dirty="0">
              <a:latin typeface="Palatino Linotype" pitchFamily="18" charset="0"/>
            </a:endParaRPr>
          </a:p>
          <a:p>
            <a:r>
              <a:rPr lang="en-US" sz="3600" b="1" i="1" dirty="0">
                <a:latin typeface="Palatino Linotype" pitchFamily="18" charset="0"/>
              </a:rPr>
              <a:t>SEEDS Has Four Primary Goals</a:t>
            </a:r>
            <a:r>
              <a:rPr lang="en-US" sz="3600" b="1" i="1" dirty="0" smtClean="0">
                <a:latin typeface="Palatino Linotype" pitchFamily="18" charset="0"/>
              </a:rPr>
              <a:t>:</a:t>
            </a:r>
          </a:p>
          <a:p>
            <a:endParaRPr lang="en-US" sz="3200" b="1" i="1" dirty="0"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Palatino Linotype" pitchFamily="18" charset="0"/>
              </a:rPr>
              <a:t>Facilitate </a:t>
            </a:r>
            <a:r>
              <a:rPr lang="en-US" sz="2800" dirty="0">
                <a:latin typeface="Palatino Linotype" pitchFamily="18" charset="0"/>
              </a:rPr>
              <a:t>the first year students' and new transfer students' transition into the Clark School of </a:t>
            </a:r>
            <a:r>
              <a:rPr lang="en-US" sz="2800" dirty="0" smtClean="0">
                <a:latin typeface="Palatino Linotype" pitchFamily="18" charset="0"/>
              </a:rPr>
              <a:t>Engineering</a:t>
            </a:r>
          </a:p>
          <a:p>
            <a:pPr marL="457200" indent="-457200">
              <a:buAutoNum type="arabicPeriod"/>
            </a:pPr>
            <a:endParaRPr lang="en-US" sz="2800" dirty="0" smtClean="0"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en-US" sz="2800" dirty="0">
                <a:latin typeface="Palatino Linotype" pitchFamily="18" charset="0"/>
              </a:rPr>
              <a:t>Increase students’ commitment to engineering majors through career clarification and goal </a:t>
            </a:r>
            <a:r>
              <a:rPr lang="en-US" sz="2800" dirty="0" smtClean="0">
                <a:latin typeface="Palatino Linotype" pitchFamily="18" charset="0"/>
              </a:rPr>
              <a:t>setting</a:t>
            </a:r>
          </a:p>
          <a:p>
            <a:pPr marL="457200" indent="-457200">
              <a:buAutoNum type="arabicPeriod"/>
            </a:pPr>
            <a:endParaRPr lang="en-US" sz="2800" dirty="0" smtClean="0"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en-US" sz="2800" dirty="0">
                <a:latin typeface="Palatino Linotype" pitchFamily="18" charset="0"/>
              </a:rPr>
              <a:t>Reduce the barriers to success that students may face, particularly those for women and underrepresented </a:t>
            </a:r>
            <a:r>
              <a:rPr lang="en-US" sz="2800" dirty="0" smtClean="0">
                <a:latin typeface="Palatino Linotype" pitchFamily="18" charset="0"/>
              </a:rPr>
              <a:t>students</a:t>
            </a:r>
          </a:p>
          <a:p>
            <a:pPr marL="457200" indent="-457200">
              <a:buAutoNum type="arabicPeriod"/>
            </a:pPr>
            <a:endParaRPr lang="en-US" sz="2800" dirty="0" smtClean="0"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Palatino Linotype" pitchFamily="18" charset="0"/>
              </a:rPr>
              <a:t>Enhance the positive personal and environmental factors for students in engineering</a:t>
            </a:r>
          </a:p>
          <a:p>
            <a:pPr marL="457200" indent="-457200">
              <a:buAutoNum type="arabicPeriod"/>
            </a:pPr>
            <a:endParaRPr lang="en-US" sz="2400" dirty="0">
              <a:latin typeface="Palatino Linotype" pitchFamily="18" charset="0"/>
            </a:endParaRPr>
          </a:p>
          <a:p>
            <a:r>
              <a:rPr lang="en-US" sz="1600" dirty="0">
                <a:latin typeface="Palatino Linotype" pitchFamily="18" charset="0"/>
              </a:rPr>
              <a:t>("Seeds successful engineering,"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8077" y="22936200"/>
            <a:ext cx="7543800" cy="7540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800" b="1" i="1" dirty="0" smtClean="0">
                <a:latin typeface="Palatino Linotype" pitchFamily="18" charset="0"/>
              </a:rPr>
              <a:t>Duties: </a:t>
            </a:r>
          </a:p>
          <a:p>
            <a:pPr marL="342900" indent="-3429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Weekly emails to mentees in my group with events, opportunities, and general advice to generate dialogue</a:t>
            </a:r>
          </a:p>
          <a:p>
            <a:pPr marL="342900" indent="-3429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Weekly online report for each mentee, indicating how school performance and how they feel about the program</a:t>
            </a:r>
          </a:p>
          <a:p>
            <a:pPr marL="342900" indent="-3429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Bimonthly meetings with the mentees to build relationships</a:t>
            </a:r>
          </a:p>
          <a:p>
            <a:pPr marL="342900" indent="-3429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Monthly meetings with Mentor Coordinator and other mentors to discuss tactics for reaching out to mentees</a:t>
            </a:r>
          </a:p>
          <a:p>
            <a:pPr marL="342900" indent="-3429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Monthly activities to promote program wide interaction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8800" y="11622613"/>
            <a:ext cx="1295400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102240" y="174498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bg1"/>
                  </a:solidFill>
                </a:ln>
                <a:latin typeface="Palatino Linotype" pitchFamily="18" charset="0"/>
              </a:rPr>
              <a:t>Mechanical Engineers Working in Sustainability</a:t>
            </a:r>
            <a:endParaRPr lang="en-US" sz="3600" b="1" dirty="0">
              <a:ln>
                <a:solidFill>
                  <a:schemeClr val="bg1"/>
                </a:solidFill>
              </a:ln>
              <a:latin typeface="Palatino Linotyp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864928" y="19812000"/>
            <a:ext cx="19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Palatino Linotype" pitchFamily="18" charset="0"/>
              </a:rPr>
              <a:t>75%</a:t>
            </a:r>
            <a:endParaRPr lang="en-US" sz="6000" dirty="0">
              <a:latin typeface="Palatino Linotyp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58400" y="23260394"/>
            <a:ext cx="7162800" cy="8279190"/>
          </a:xfrm>
          <a:prstGeom prst="rect">
            <a:avLst/>
          </a:prstGeom>
          <a:solidFill>
            <a:srgbClr val="3CA2B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Palatino Linotype" pitchFamily="18" charset="0"/>
              </a:rPr>
              <a:t>Future</a:t>
            </a: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endParaRPr lang="en-US" dirty="0">
              <a:latin typeface="Palatino Linotype" pitchFamily="18" charset="0"/>
            </a:endParaRPr>
          </a:p>
          <a:p>
            <a:pPr algn="ctr"/>
            <a:endParaRPr lang="en-US" dirty="0" smtClean="0">
              <a:latin typeface="Palatino Linotype" pitchFamily="18" charset="0"/>
            </a:endParaRPr>
          </a:p>
          <a:p>
            <a:pPr algn="ctr"/>
            <a:endParaRPr lang="en-US" dirty="0">
              <a:latin typeface="Palatino Linotype" pitchFamily="18" charset="0"/>
            </a:endParaRPr>
          </a:p>
          <a:p>
            <a:pPr algn="ctr"/>
            <a:endParaRPr lang="en-US" dirty="0">
              <a:latin typeface="Palatino Linotype" pitchFamily="18" charset="0"/>
            </a:endParaRPr>
          </a:p>
          <a:p>
            <a:pPr algn="ctr"/>
            <a:endParaRPr lang="en-US" sz="1600" dirty="0">
              <a:latin typeface="Palatino Linotype" pitchFamily="18" charset="0"/>
            </a:endParaRPr>
          </a:p>
          <a:p>
            <a:pPr algn="ctr"/>
            <a:endParaRPr lang="en-US" sz="3600" dirty="0">
              <a:latin typeface="Palatino Linotyp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63200" y="24533345"/>
            <a:ext cx="6444828" cy="6555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alatino Linotype" pitchFamily="18" charset="0"/>
              </a:rPr>
              <a:t>I have </a:t>
            </a:r>
            <a:r>
              <a:rPr lang="en-US" sz="2800" dirty="0">
                <a:latin typeface="Palatino Linotype" pitchFamily="18" charset="0"/>
              </a:rPr>
              <a:t>applied for a supervisory position </a:t>
            </a:r>
            <a:r>
              <a:rPr lang="en-US" sz="2800" dirty="0" smtClean="0">
                <a:latin typeface="Palatino Linotype" pitchFamily="18" charset="0"/>
              </a:rPr>
              <a:t>in SEEDS. Through </a:t>
            </a:r>
            <a:r>
              <a:rPr lang="en-US" sz="2800" dirty="0">
                <a:latin typeface="Palatino Linotype" pitchFamily="18" charset="0"/>
              </a:rPr>
              <a:t>the aid of my </a:t>
            </a:r>
            <a:r>
              <a:rPr lang="en-US" sz="2800" dirty="0" smtClean="0">
                <a:latin typeface="Palatino Linotype" pitchFamily="18" charset="0"/>
              </a:rPr>
              <a:t>supervisor as </a:t>
            </a:r>
            <a:r>
              <a:rPr lang="en-US" sz="2800" dirty="0">
                <a:latin typeface="Palatino Linotype" pitchFamily="18" charset="0"/>
              </a:rPr>
              <a:t>well as my participation as both a mentee and a mentor, I have developed the skills I need to excel in a higher level position. </a:t>
            </a:r>
            <a:r>
              <a:rPr lang="en-US" sz="2800" dirty="0" smtClean="0">
                <a:latin typeface="Palatino Linotype" pitchFamily="18" charset="0"/>
              </a:rPr>
              <a:t>This </a:t>
            </a:r>
            <a:r>
              <a:rPr lang="en-US" sz="2800" dirty="0">
                <a:latin typeface="Palatino Linotype" pitchFamily="18" charset="0"/>
              </a:rPr>
              <a:t>practicum </a:t>
            </a:r>
            <a:r>
              <a:rPr lang="en-US" sz="2800" dirty="0" smtClean="0">
                <a:latin typeface="Palatino Linotype" pitchFamily="18" charset="0"/>
              </a:rPr>
              <a:t>taught me </a:t>
            </a:r>
            <a:r>
              <a:rPr lang="en-US" sz="2800" dirty="0">
                <a:latin typeface="Palatino Linotype" pitchFamily="18" charset="0"/>
              </a:rPr>
              <a:t>interpersonal skills. This proficiency will be a huge advantage as I move ahead in my </a:t>
            </a:r>
            <a:r>
              <a:rPr lang="en-US" sz="2800" dirty="0" smtClean="0">
                <a:latin typeface="Palatino Linotype" pitchFamily="18" charset="0"/>
              </a:rPr>
              <a:t>career</a:t>
            </a:r>
            <a:r>
              <a:rPr lang="en-US" sz="2800" dirty="0">
                <a:latin typeface="Palatino Linotype" pitchFamily="18" charset="0"/>
              </a:rPr>
              <a:t>. </a:t>
            </a:r>
            <a:r>
              <a:rPr lang="en-US" sz="2800" dirty="0" smtClean="0">
                <a:latin typeface="Palatino Linotype" pitchFamily="18" charset="0"/>
              </a:rPr>
              <a:t>I am also looking into consulting companies for more information and internships. I </a:t>
            </a:r>
            <a:r>
              <a:rPr lang="en-US" sz="2800" dirty="0">
                <a:latin typeface="Palatino Linotype" pitchFamily="18" charset="0"/>
              </a:rPr>
              <a:t>can use my new ability to engage individuals and express my own ideas to be an asset to the company I work for</a:t>
            </a:r>
            <a:r>
              <a:rPr lang="en-US" sz="2800" dirty="0" smtClean="0">
                <a:latin typeface="Palatino Linotype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243" y="10744200"/>
            <a:ext cx="7251433" cy="4800600"/>
          </a:xfrm>
          <a:prstGeom prst="rect">
            <a:avLst/>
          </a:prstGeom>
          <a:solidFill>
            <a:srgbClr val="000000">
              <a:shade val="95000"/>
            </a:srgbClr>
          </a:solidFill>
          <a:ln w="127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38300" y="31704519"/>
            <a:ext cx="243459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special thanks to my job supervisor, Tamara Fuller, and all of the ETE staff for their dedication to the growth and success of University of Maryland students.  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909585" y="15966089"/>
            <a:ext cx="7467600" cy="15142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800" b="1" i="1" dirty="0">
                <a:latin typeface="Palatino Linotype" pitchFamily="18" charset="0"/>
              </a:rPr>
              <a:t>On The Students…</a:t>
            </a:r>
          </a:p>
          <a:p>
            <a:endParaRPr lang="en-US" sz="2400" dirty="0">
              <a:latin typeface="Palatino Linotype" pitchFamily="18" charset="0"/>
            </a:endParaRPr>
          </a:p>
          <a:p>
            <a:pPr marL="342900" indent="-342900">
              <a:buBlip>
                <a:blip r:embed="rId7"/>
              </a:buBlip>
            </a:pPr>
            <a:r>
              <a:rPr lang="en-US" sz="3200" dirty="0">
                <a:latin typeface="Palatino Linotype" pitchFamily="18" charset="0"/>
              </a:rPr>
              <a:t>Impart knowledge of sustainability on students</a:t>
            </a:r>
          </a:p>
          <a:p>
            <a:pPr marL="630238" lvl="1"/>
            <a:r>
              <a:rPr lang="en-US" sz="3200" dirty="0">
                <a:latin typeface="Palatino Linotype" pitchFamily="18" charset="0"/>
              </a:rPr>
              <a:t>-</a:t>
            </a:r>
            <a:r>
              <a:rPr lang="en-US" sz="2800" dirty="0">
                <a:latin typeface="Palatino Linotype" pitchFamily="18" charset="0"/>
              </a:rPr>
              <a:t>Noted over experience that mentees were receptive to learning about sustainability: Problem was not apathy, it was </a:t>
            </a:r>
            <a:r>
              <a:rPr lang="en-US" sz="2800" dirty="0" smtClean="0">
                <a:latin typeface="Palatino Linotype" pitchFamily="18" charset="0"/>
              </a:rPr>
              <a:t>ignorance</a:t>
            </a:r>
            <a:endParaRPr lang="en-US" sz="3200" dirty="0">
              <a:latin typeface="Palatino Linotype" pitchFamily="18" charset="0"/>
            </a:endParaRPr>
          </a:p>
          <a:p>
            <a:pPr marL="630238" lvl="1"/>
            <a:r>
              <a:rPr lang="en-US" sz="2800" dirty="0">
                <a:latin typeface="Palatino Linotype" pitchFamily="18" charset="0"/>
              </a:rPr>
              <a:t>-Social </a:t>
            </a:r>
            <a:r>
              <a:rPr lang="en-US" sz="2800" dirty="0" smtClean="0">
                <a:latin typeface="Palatino Linotype" pitchFamily="18" charset="0"/>
              </a:rPr>
              <a:t>Diffusion</a:t>
            </a:r>
            <a:endParaRPr lang="en-US" sz="2800" dirty="0">
              <a:latin typeface="Palatino Linotype" pitchFamily="18" charset="0"/>
            </a:endParaRPr>
          </a:p>
          <a:p>
            <a:endParaRPr lang="en-US" sz="3200" dirty="0">
              <a:latin typeface="Palatino Linotype" pitchFamily="18" charset="0"/>
            </a:endParaRPr>
          </a:p>
          <a:p>
            <a:pPr marL="342900" indent="-342900">
              <a:buBlip>
                <a:blip r:embed="rId7"/>
              </a:buBlip>
            </a:pPr>
            <a:r>
              <a:rPr lang="en-US" sz="3200" dirty="0">
                <a:latin typeface="Palatino Linotype" pitchFamily="18" charset="0"/>
              </a:rPr>
              <a:t>Tackled their lack of knowledge by showing how it applies to their </a:t>
            </a:r>
            <a:r>
              <a:rPr lang="en-US" sz="3200" dirty="0" smtClean="0">
                <a:latin typeface="Palatino Linotype" pitchFamily="18" charset="0"/>
              </a:rPr>
              <a:t>major/life</a:t>
            </a:r>
            <a:endParaRPr lang="en-US" sz="3200" dirty="0">
              <a:latin typeface="Palatino Linotype" pitchFamily="18" charset="0"/>
            </a:endParaRPr>
          </a:p>
          <a:p>
            <a:pPr marL="568325" lvl="1"/>
            <a:r>
              <a:rPr lang="en-US" sz="2800" dirty="0">
                <a:latin typeface="Palatino Linotype" pitchFamily="18" charset="0"/>
              </a:rPr>
              <a:t>-Engineers must think sustainably or risk causing more harm than good in final products. </a:t>
            </a:r>
          </a:p>
          <a:p>
            <a:pPr marL="568325" lvl="1"/>
            <a:r>
              <a:rPr lang="en-US" sz="2800" dirty="0">
                <a:latin typeface="Palatino Linotype" pitchFamily="18" charset="0"/>
              </a:rPr>
              <a:t>–Direct application made information easy to digest. </a:t>
            </a:r>
          </a:p>
          <a:p>
            <a:pPr marL="568325" lvl="1"/>
            <a:r>
              <a:rPr lang="en-US" sz="2800" dirty="0">
                <a:latin typeface="Palatino Linotype" pitchFamily="18" charset="0"/>
              </a:rPr>
              <a:t>-When entering major classes, they can take concepts and begin to shape their career </a:t>
            </a:r>
            <a:r>
              <a:rPr lang="en-US" sz="2800" dirty="0" smtClean="0">
                <a:latin typeface="Palatino Linotype" pitchFamily="18" charset="0"/>
              </a:rPr>
              <a:t>path</a:t>
            </a:r>
            <a:endParaRPr lang="en-US" sz="3600" b="1" i="1" dirty="0" smtClean="0">
              <a:latin typeface="Palatino Linotype" pitchFamily="18" charset="0"/>
            </a:endParaRPr>
          </a:p>
          <a:p>
            <a:endParaRPr lang="en-US" sz="3600" b="1" i="1" dirty="0">
              <a:latin typeface="Palatino Linotype" pitchFamily="18" charset="0"/>
            </a:endParaRPr>
          </a:p>
          <a:p>
            <a:r>
              <a:rPr lang="en-US" sz="3800" b="1" i="1" dirty="0" smtClean="0">
                <a:latin typeface="Palatino Linotype" pitchFamily="18" charset="0"/>
              </a:rPr>
              <a:t>On </a:t>
            </a:r>
            <a:r>
              <a:rPr lang="en-US" sz="3800" b="1" i="1" dirty="0">
                <a:latin typeface="Palatino Linotype" pitchFamily="18" charset="0"/>
              </a:rPr>
              <a:t>Myself</a:t>
            </a:r>
            <a:r>
              <a:rPr lang="en-US" sz="3800" b="1" i="1" dirty="0" smtClean="0">
                <a:latin typeface="Palatino Linotype" pitchFamily="18" charset="0"/>
              </a:rPr>
              <a:t>…</a:t>
            </a:r>
            <a:endParaRPr lang="en-US" sz="3800" b="1" i="1" dirty="0">
              <a:latin typeface="Palatino Linotype" pitchFamily="18" charset="0"/>
            </a:endParaRPr>
          </a:p>
          <a:p>
            <a:endParaRPr lang="en-US" sz="2400" b="1" i="1" dirty="0" smtClean="0">
              <a:latin typeface="Palatino Linotype" pitchFamily="18" charset="0"/>
            </a:endParaRPr>
          </a:p>
          <a:p>
            <a:pPr marL="457200" indent="-457200">
              <a:buBlip>
                <a:blip r:embed="rId7"/>
              </a:buBlip>
            </a:pPr>
            <a:r>
              <a:rPr lang="en-US" sz="3200" smtClean="0">
                <a:latin typeface="Palatino Linotype" pitchFamily="18" charset="0"/>
              </a:rPr>
              <a:t>The best </a:t>
            </a:r>
            <a:r>
              <a:rPr lang="en-US" sz="3200" dirty="0" smtClean="0">
                <a:latin typeface="Palatino Linotype" pitchFamily="18" charset="0"/>
              </a:rPr>
              <a:t>I can do is to make myself as available and helpful as possible</a:t>
            </a:r>
          </a:p>
          <a:p>
            <a:pPr marL="457200" indent="-4572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Students must decide what to take from program</a:t>
            </a:r>
          </a:p>
          <a:p>
            <a:pPr marL="457200" indent="-4572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Realized I need a career that focuses on all pillars of sustainability</a:t>
            </a:r>
          </a:p>
          <a:p>
            <a:pPr marL="457200" indent="-4572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Career that allows me to use educating skills</a:t>
            </a:r>
          </a:p>
          <a:p>
            <a:pPr marL="457200" indent="-457200">
              <a:buBlip>
                <a:blip r:embed="rId7"/>
              </a:buBlip>
            </a:pPr>
            <a:r>
              <a:rPr lang="en-US" sz="3200" dirty="0" smtClean="0">
                <a:latin typeface="Palatino Linotype" pitchFamily="18" charset="0"/>
              </a:rPr>
              <a:t>Consulting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75243" y="15923380"/>
            <a:ext cx="725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Sunlight </a:t>
            </a:r>
            <a:r>
              <a:rPr lang="en-US" sz="1600" dirty="0" err="1"/>
              <a:t>Lightbulb</a:t>
            </a:r>
            <a:r>
              <a:rPr lang="en-US" sz="1600" dirty="0"/>
              <a:t> [Photograph]. Retrieved March 28, 2013 from http://www.aiche.org/ifs/about-ifs.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849048" y="8375570"/>
            <a:ext cx="7467600" cy="5878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Blip>
                <a:blip r:embed="rId7"/>
              </a:buBlip>
            </a:pPr>
            <a:r>
              <a:rPr lang="en-US" sz="3200" dirty="0" smtClean="0">
                <a:solidFill>
                  <a:prstClr val="black"/>
                </a:solidFill>
                <a:latin typeface="Palatino Linotype" pitchFamily="18" charset="0"/>
              </a:rPr>
              <a:t>Impress </a:t>
            </a:r>
            <a:r>
              <a:rPr lang="en-US" sz="3200" dirty="0">
                <a:solidFill>
                  <a:prstClr val="black"/>
                </a:solidFill>
                <a:latin typeface="Palatino Linotype" pitchFamily="18" charset="0"/>
              </a:rPr>
              <a:t>upon mentees importance of sustainability to employers</a:t>
            </a:r>
          </a:p>
          <a:p>
            <a:pPr marL="693738" lvl="0" indent="-693738"/>
            <a:r>
              <a:rPr lang="en-US" sz="32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Palatino Linotype" pitchFamily="18" charset="0"/>
              </a:rPr>
              <a:t>      </a:t>
            </a:r>
            <a:r>
              <a:rPr lang="en-US" sz="2800" b="1" dirty="0" smtClean="0">
                <a:solidFill>
                  <a:prstClr val="black"/>
                </a:solidFill>
                <a:latin typeface="Palatino Linotype" pitchFamily="18" charset="0"/>
              </a:rPr>
              <a:t>-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79646">
                    <a:lumMod val="75000"/>
                  </a:srgbClr>
                </a:solidFill>
                <a:latin typeface="Palatino Linotype" pitchFamily="18" charset="0"/>
              </a:rPr>
              <a:t>65% </a:t>
            </a:r>
            <a:r>
              <a:rPr lang="en-US" sz="2800" b="1" dirty="0">
                <a:solidFill>
                  <a:prstClr val="black"/>
                </a:solidFill>
                <a:latin typeface="Palatino Linotype" pitchFamily="18" charset="0"/>
              </a:rPr>
              <a:t>of small businesses </a:t>
            </a:r>
            <a:r>
              <a:rPr lang="en-US" sz="2800" b="1" dirty="0" smtClean="0">
                <a:solidFill>
                  <a:prstClr val="black"/>
                </a:solidFill>
                <a:latin typeface="Palatino Linotype" pitchFamily="18" charset="0"/>
              </a:rPr>
              <a:t>and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79646">
                    <a:lumMod val="75000"/>
                  </a:srgbClr>
                </a:solidFill>
                <a:latin typeface="Palatino Linotype" pitchFamily="18" charset="0"/>
              </a:rPr>
              <a:t>87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79646">
                    <a:lumMod val="75000"/>
                  </a:srgbClr>
                </a:solidFill>
                <a:latin typeface="Palatino Linotype" pitchFamily="18" charset="0"/>
              </a:rPr>
              <a:t>% </a:t>
            </a:r>
            <a:r>
              <a:rPr lang="en-US" sz="2800" b="1" dirty="0">
                <a:solidFill>
                  <a:prstClr val="black"/>
                </a:solidFill>
                <a:latin typeface="Palatino Linotype" pitchFamily="18" charset="0"/>
              </a:rPr>
              <a:t>of large companies like </a:t>
            </a:r>
            <a:r>
              <a:rPr lang="en-US" sz="2800" b="1" dirty="0" smtClean="0">
                <a:solidFill>
                  <a:prstClr val="black"/>
                </a:solidFill>
                <a:latin typeface="Palatino Linotype" pitchFamily="18" charset="0"/>
              </a:rPr>
              <a:t>to see </a:t>
            </a:r>
            <a:r>
              <a:rPr lang="en-US" sz="2800" b="1" dirty="0">
                <a:solidFill>
                  <a:prstClr val="black"/>
                </a:solidFill>
                <a:latin typeface="Palatino Linotype" pitchFamily="18" charset="0"/>
              </a:rPr>
              <a:t>background in sustainability (Dallas 2011</a:t>
            </a:r>
            <a:r>
              <a:rPr lang="en-US" sz="2800" b="1" dirty="0" smtClean="0">
                <a:solidFill>
                  <a:prstClr val="black"/>
                </a:solidFill>
                <a:latin typeface="Palatino Linotype" pitchFamily="18" charset="0"/>
              </a:rPr>
              <a:t>)</a:t>
            </a:r>
            <a:endParaRPr lang="en-US" sz="28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342900" lvl="0" indent="-342900">
              <a:buBlip>
                <a:blip r:embed="rId7"/>
              </a:buBlip>
            </a:pPr>
            <a:r>
              <a:rPr lang="en-US" sz="3200" dirty="0">
                <a:solidFill>
                  <a:prstClr val="black"/>
                </a:solidFill>
                <a:latin typeface="Palatino Linotype" pitchFamily="18" charset="0"/>
              </a:rPr>
              <a:t>Introduce mentees to sustainability opportunities on UMD campus </a:t>
            </a:r>
          </a:p>
          <a:p>
            <a:pPr marL="342900" lvl="0" indent="-342900">
              <a:buBlip>
                <a:blip r:embed="rId7"/>
              </a:buBlip>
            </a:pPr>
            <a:r>
              <a:rPr lang="en-US" sz="3200" dirty="0">
                <a:solidFill>
                  <a:prstClr val="black"/>
                </a:solidFill>
                <a:latin typeface="Palatino Linotype" pitchFamily="18" charset="0"/>
              </a:rPr>
              <a:t>Help mentees develop more “green” mind</a:t>
            </a:r>
          </a:p>
          <a:p>
            <a:pPr marL="342900" lvl="0" indent="-342900">
              <a:buBlip>
                <a:blip r:embed="rId7"/>
              </a:buBlip>
            </a:pPr>
            <a:r>
              <a:rPr lang="en-US" sz="3200" dirty="0">
                <a:solidFill>
                  <a:prstClr val="black"/>
                </a:solidFill>
                <a:latin typeface="Palatino Linotype" pitchFamily="18" charset="0"/>
              </a:rPr>
              <a:t>Get mentees involved in habits and activities that last throughout college career</a:t>
            </a:r>
          </a:p>
        </p:txBody>
      </p:sp>
    </p:spTree>
    <p:extLst>
      <p:ext uri="{BB962C8B-B14F-4D97-AF65-F5344CB8AC3E}">
        <p14:creationId xmlns:p14="http://schemas.microsoft.com/office/powerpoint/2010/main" val="13471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548</Words>
  <Application>Microsoft Office PowerPoint</Application>
  <PresentationFormat>Custom</PresentationFormat>
  <Paragraphs>201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Sustainable Peer Mentoring:  Educate to Activate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ACT</dc:creator>
  <cp:lastModifiedBy>ACT</cp:lastModifiedBy>
  <cp:revision>35</cp:revision>
  <dcterms:created xsi:type="dcterms:W3CDTF">2013-03-27T03:44:02Z</dcterms:created>
  <dcterms:modified xsi:type="dcterms:W3CDTF">2013-04-20T19:10:20Z</dcterms:modified>
</cp:coreProperties>
</file>